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40" r:id="rId2"/>
    <p:sldId id="668" r:id="rId3"/>
    <p:sldId id="674" r:id="rId4"/>
    <p:sldId id="676" r:id="rId5"/>
    <p:sldId id="677" r:id="rId6"/>
    <p:sldId id="673" r:id="rId7"/>
    <p:sldId id="670" r:id="rId8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41" d="100"/>
          <a:sy n="141" d="100"/>
        </p:scale>
        <p:origin x="93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3461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56246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0148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80599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6.6.2017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odo.si/za-dobavitelje/pilot-flex4grid-in-pilotna-kriticna-konicna-tarifa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Projekt PKKT</a:t>
            </a: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Maribor, 6. junij 2017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6.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136904" cy="437413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Implementacija projekta konične </a:t>
            </a:r>
            <a:r>
              <a:rPr lang="sl-SI" sz="2000" dirty="0"/>
              <a:t>obremenitve odjema s pomočjo Flex4grid </a:t>
            </a:r>
            <a:endParaRPr lang="sl-SI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(v nadaljevanju: projekt </a:t>
            </a:r>
            <a:r>
              <a:rPr lang="sl-SI" sz="2000" dirty="0"/>
              <a:t>PKKT</a:t>
            </a:r>
            <a:r>
              <a:rPr lang="sl-SI" sz="2000" dirty="0" smtClean="0"/>
              <a:t>) vpliva tudi na dopolnitve v šifrantih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/>
              <a:t>i</a:t>
            </a:r>
            <a:r>
              <a:rPr lang="sl-SI" sz="2000" dirty="0" smtClean="0"/>
              <a:t>n obračunskih podatkih Priloga A, ki jih dobavitelji elektrike prejemajo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z izmenjavo podatkov, in sicer:</a:t>
            </a:r>
          </a:p>
          <a:p>
            <a:pPr marL="0" indent="0">
              <a:spcBef>
                <a:spcPts val="0"/>
              </a:spcBef>
              <a:buNone/>
            </a:pPr>
            <a:endParaRPr lang="sl-SI" sz="1000" dirty="0" smtClean="0"/>
          </a:p>
          <a:p>
            <a:pPr>
              <a:spcBef>
                <a:spcPts val="0"/>
              </a:spcBef>
            </a:pPr>
            <a:r>
              <a:rPr lang="sl-SI" sz="2000" dirty="0"/>
              <a:t>n</a:t>
            </a:r>
            <a:r>
              <a:rPr lang="sl-SI" sz="2000" dirty="0" smtClean="0"/>
              <a:t>ove šifre odjemnih skupin:</a:t>
            </a:r>
            <a:endParaRPr lang="sl-SI" sz="2000" dirty="0"/>
          </a:p>
          <a:p>
            <a:pPr lvl="1">
              <a:spcBef>
                <a:spcPts val="0"/>
              </a:spcBef>
            </a:pPr>
            <a:r>
              <a:rPr lang="sl-SI" sz="1600" dirty="0"/>
              <a:t>30 – odjem na nizki napetosti, gospodinjstvo s KKT</a:t>
            </a:r>
          </a:p>
          <a:p>
            <a:pPr lvl="1">
              <a:spcBef>
                <a:spcPts val="0"/>
              </a:spcBef>
            </a:pPr>
            <a:r>
              <a:rPr lang="sl-SI" sz="1600" dirty="0"/>
              <a:t>31 – odjem na nizki napetosti, brez merjenja moči s KKT</a:t>
            </a:r>
          </a:p>
          <a:p>
            <a:pPr>
              <a:spcBef>
                <a:spcPts val="0"/>
              </a:spcBef>
            </a:pPr>
            <a:r>
              <a:rPr lang="sl-SI" sz="2000" dirty="0"/>
              <a:t>n</a:t>
            </a:r>
            <a:r>
              <a:rPr lang="sl-SI" sz="2000" dirty="0" smtClean="0"/>
              <a:t>ove šifre pozicij cenika: 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1001 – omrežnina KKT VT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1002 – omrežnina KKT MT</a:t>
            </a:r>
          </a:p>
          <a:p>
            <a:pPr>
              <a:spcBef>
                <a:spcPts val="0"/>
              </a:spcBef>
            </a:pPr>
            <a:r>
              <a:rPr lang="sl-SI" sz="2000" dirty="0"/>
              <a:t>n</a:t>
            </a:r>
            <a:r>
              <a:rPr lang="sl-SI" sz="2000" dirty="0" smtClean="0"/>
              <a:t>ove šifre za korekcije količin: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8 – pripis količin (KKT)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9 – odpis količin (KKT)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6.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136904" cy="4374132"/>
          </a:xfrm>
        </p:spPr>
        <p:txBody>
          <a:bodyPr/>
          <a:lstStyle/>
          <a:p>
            <a:pPr marL="57150" indent="0">
              <a:spcBef>
                <a:spcPts val="0"/>
              </a:spcBef>
              <a:buNone/>
            </a:pPr>
            <a:r>
              <a:rPr lang="sl-SI" sz="1600" b="1" dirty="0" smtClean="0"/>
              <a:t>Primer podatkov v Priloga A: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  <a:p>
            <a:pPr marL="0" indent="0">
              <a:buNone/>
            </a:pPr>
            <a:endParaRPr lang="sl-SI" sz="3600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72779"/>
              </p:ext>
            </p:extLst>
          </p:nvPr>
        </p:nvGraphicFramePr>
        <p:xfrm>
          <a:off x="827584" y="2321222"/>
          <a:ext cx="7391400" cy="1333500"/>
        </p:xfrm>
        <a:graphic>
          <a:graphicData uri="http://schemas.openxmlformats.org/drawingml/2006/table">
            <a:tbl>
              <a:tblPr/>
              <a:tblGrid>
                <a:gridCol w="2400300"/>
                <a:gridCol w="609600"/>
                <a:gridCol w="609600"/>
                <a:gridCol w="609600"/>
                <a:gridCol w="609600"/>
                <a:gridCol w="609600"/>
                <a:gridCol w="609600"/>
                <a:gridCol w="1333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merilni podatki (pilot 4 kWh KKT VT)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IME produkta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Začetno stanje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Končno stanje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Razlika (kWh)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šifra korekcije količin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VT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Odpis količin VT zaradi PKKT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odpis (9)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Pripis količin KKT VT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pripis (8)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MT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561248"/>
              </p:ext>
            </p:extLst>
          </p:nvPr>
        </p:nvGraphicFramePr>
        <p:xfrm>
          <a:off x="827584" y="3987104"/>
          <a:ext cx="6057900" cy="1143000"/>
        </p:xfrm>
        <a:graphic>
          <a:graphicData uri="http://schemas.openxmlformats.org/drawingml/2006/table">
            <a:tbl>
              <a:tblPr/>
              <a:tblGrid>
                <a:gridCol w="24003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obračunski podatki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Količine (kWh)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vrednost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VT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0,03749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5,47354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MT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KKT VT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0,37326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1,49304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873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590948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6.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355652"/>
            <a:ext cx="8136904" cy="4881660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l-SI" sz="1600" dirty="0"/>
              <a:t>Primer prikaza </a:t>
            </a:r>
            <a:r>
              <a:rPr lang="sl-SI" sz="1600" dirty="0" smtClean="0"/>
              <a:t>količin in obračuna </a:t>
            </a:r>
            <a:r>
              <a:rPr lang="sl-SI" sz="1600" dirty="0"/>
              <a:t>KKT na skupnem računu, ki </a:t>
            </a:r>
            <a:r>
              <a:rPr lang="sl-SI" sz="1600" dirty="0" smtClean="0"/>
              <a:t>ga končnemu odjemalcu </a:t>
            </a:r>
            <a:r>
              <a:rPr lang="sl-SI" sz="1600" dirty="0"/>
              <a:t>izda dobavitelj elektrike: 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480867"/>
              </p:ext>
            </p:extLst>
          </p:nvPr>
        </p:nvGraphicFramePr>
        <p:xfrm>
          <a:off x="971600" y="1965910"/>
          <a:ext cx="4281479" cy="4525972"/>
        </p:xfrm>
        <a:graphic>
          <a:graphicData uri="http://schemas.openxmlformats.org/drawingml/2006/table">
            <a:tbl>
              <a:tblPr/>
              <a:tblGrid>
                <a:gridCol w="2565311"/>
                <a:gridCol w="572056"/>
                <a:gridCol w="572056"/>
                <a:gridCol w="572056"/>
              </a:tblGrid>
              <a:tr h="20572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Merilni podatki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 rowSpan="2">
                  <a:txBody>
                    <a:bodyPr/>
                    <a:lstStyle/>
                    <a:p>
                      <a:pPr algn="just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Produkt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Začetno stanje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Končno 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Razlika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05726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stanje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(kWh)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VT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Odpis količin VT zaradi PKKT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Pripis količin KKT VT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MT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Obračun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Produkt 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količina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cena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znesek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VT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MT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0,04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Energija skupaj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Obračunska moč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0,7749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VT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0,03749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5,47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MT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0,02882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5,76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KKT VT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0,37326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Omrežnina skupaj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18,15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Prispevek za en. učinkovitost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0,0008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0,28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Prispevek za OVE+SPTE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0,73896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5,17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just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Prispevek za delovanje operaterja trga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0,00013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0,05</a:t>
                      </a:r>
                    </a:p>
                  </a:txBody>
                  <a:tcPr marL="8945" marR="8945" marT="89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DF4"/>
                    </a:solidFill>
                  </a:tcPr>
                </a:tc>
              </a:tr>
              <a:tr h="205726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Prispevki skupaj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</a:t>
                      </a:r>
                    </a:p>
                  </a:txBody>
                  <a:tcPr marL="8945" marR="8945" marT="89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79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6.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5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136904" cy="4374132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buNone/>
            </a:pPr>
            <a:r>
              <a:rPr lang="sl-SI" sz="1600" dirty="0" smtClean="0"/>
              <a:t>Priloga a.xml:</a:t>
            </a:r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2564904"/>
            <a:ext cx="9048700" cy="327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44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6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7776864" cy="4374132"/>
          </a:xfrm>
        </p:spPr>
        <p:txBody>
          <a:bodyPr/>
          <a:lstStyle/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r>
              <a:rPr lang="sl-SI" sz="2800" dirty="0"/>
              <a:t>Vsa </a:t>
            </a:r>
            <a:r>
              <a:rPr lang="sl-SI" sz="2800" dirty="0" smtClean="0"/>
              <a:t>dokumentacija v </a:t>
            </a:r>
            <a:r>
              <a:rPr lang="sl-SI" sz="2800" dirty="0"/>
              <a:t>zvezi s projektom, </a:t>
            </a:r>
            <a:r>
              <a:rPr lang="sl-SI" sz="2800" dirty="0" smtClean="0"/>
              <a:t>ceniki in vzorec tabele za izmenjavo obračunskih podatkov (Priloga A format </a:t>
            </a:r>
            <a:r>
              <a:rPr lang="sl-SI" sz="2800" smtClean="0"/>
              <a:t>xml) </a:t>
            </a:r>
            <a:r>
              <a:rPr lang="sl-SI" sz="2800" dirty="0" smtClean="0"/>
              <a:t>je na voljo na spletni strani SODO na povezavi:</a:t>
            </a:r>
          </a:p>
          <a:p>
            <a:pPr marL="0" indent="0">
              <a:buNone/>
            </a:pPr>
            <a:r>
              <a:rPr lang="sl-SI" sz="2800" dirty="0">
                <a:hlinkClick r:id="rId5"/>
              </a:rPr>
              <a:t>https://</a:t>
            </a:r>
            <a:r>
              <a:rPr lang="sl-SI" sz="2800" dirty="0" smtClean="0">
                <a:hlinkClick r:id="rId5"/>
              </a:rPr>
              <a:t>www.sodo.si/za-dobavitelje/pilot-flex4grid-in-pilotna-kriticna-konicna-tarifa</a:t>
            </a:r>
            <a:endParaRPr lang="sl-SI" sz="2800" dirty="0" smtClean="0"/>
          </a:p>
          <a:p>
            <a:pPr marL="0" indent="0">
              <a:buNone/>
            </a:pPr>
            <a:endParaRPr lang="sl-SI" sz="2800" dirty="0" smtClean="0"/>
          </a:p>
        </p:txBody>
      </p:sp>
    </p:spTree>
    <p:extLst>
      <p:ext uri="{BB962C8B-B14F-4D97-AF65-F5344CB8AC3E}">
        <p14:creationId xmlns:p14="http://schemas.microsoft.com/office/powerpoint/2010/main" val="37910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Projekt PKKT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68" y="4365104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4513</TotalTime>
  <Words>422</Words>
  <Application>Microsoft Office PowerPoint</Application>
  <PresentationFormat>Diaprojekcija na zaslonu (4:3)</PresentationFormat>
  <Paragraphs>207</Paragraphs>
  <Slides>7</Slides>
  <Notes>7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11" baseType="lpstr">
      <vt:lpstr>Arial</vt:lpstr>
      <vt:lpstr>Calibri</vt:lpstr>
      <vt:lpstr>Tahoma</vt:lpstr>
      <vt:lpstr>SODO_MzIP_09_2014_popr_Vlado_Milan</vt:lpstr>
      <vt:lpstr>  Projekt PKKT  </vt:lpstr>
      <vt:lpstr>Projekt PKKT</vt:lpstr>
      <vt:lpstr>Projekt PKKT</vt:lpstr>
      <vt:lpstr>Projekt PKKT</vt:lpstr>
      <vt:lpstr>Projekt PKKT</vt:lpstr>
      <vt:lpstr>Projekt PKKT</vt:lpstr>
      <vt:lpstr>  Projekt PKKT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Jožica Terpin</cp:lastModifiedBy>
  <cp:revision>362</cp:revision>
  <cp:lastPrinted>2017-02-13T06:32:00Z</cp:lastPrinted>
  <dcterms:created xsi:type="dcterms:W3CDTF">2014-09-24T12:13:41Z</dcterms:created>
  <dcterms:modified xsi:type="dcterms:W3CDTF">2017-06-06T06:55:35Z</dcterms:modified>
</cp:coreProperties>
</file>